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80" r:id="rId4"/>
    <p:sldId id="277" r:id="rId5"/>
    <p:sldId id="260" r:id="rId6"/>
    <p:sldId id="257" r:id="rId7"/>
    <p:sldId id="258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3C9E2-9AF4-40FD-A09D-1773F7841B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4E965E-7162-4EB4-B88F-7156157E8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12F310-3370-4810-8456-A52C75FB0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423B64-49CA-47B0-B64A-DC6950EC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FABC75-4620-4768-87AC-09301CF42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267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6BD09-8200-499F-B620-5914E55B0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BD4938-0AA6-4DF6-847E-A7208E15E4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934CCB-21E3-4D9E-9D24-7938FD930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BE590-C5F6-4C93-83BB-C6BFE762C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AF7EB4-255B-4785-9944-9BD8AD8AE9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774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1F42080-E4AB-4090-9CF1-F5F7FB9D332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81E09D-A3DA-42B1-9695-1AD0777152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41E749-BCA2-406C-96CB-5FD06BB12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6786F5-27DD-4341-9540-76EEBF2B7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D3E77F-313F-4A50-A479-3E93D5185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5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159A1-7703-4405-BB3D-9C5EA6B7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51B889-CB65-49A5-81F4-61E4F2DFF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2C8480-F6F4-48E5-ADFB-44CFB87B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00219-3478-47F8-9CB1-6BF0D495D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5384AF-990A-45D3-9FC0-E9B4F1FFD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2626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D60CE-1F6A-426E-8767-EF6EA07CE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08E38B-0676-461C-9DAA-C1999A5EF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BF247E-F336-4B4B-AAC1-5790B0ED74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B58D3-23C1-42F2-9C2F-CC20DAF4C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40EAAD-A260-4B3A-B9BF-623EE7DAE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79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3BF68-F02C-43B3-8B4F-A3CC95D49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CE078-C0B3-4130-A06D-8DD5A71931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1AFCA5-30D8-4165-A106-BA10E45D4F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A766E4-822C-4CF8-9391-D88250F67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BF1794-C977-4790-BDF6-55E8D860F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3B937C-C096-4315-9C9F-2C9675770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912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E5C07-145E-443E-BBE2-98CEDC44F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AF92E3-7AA2-4EE9-804A-34BF15C3B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D925F-BBF3-4AFE-9E4B-766E490501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7900A7-F36D-4174-A09E-3527E8322C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E05BD98-C8B8-476A-9741-3CF2A4D476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F02A12-245D-474B-B0D8-7248B05CD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F33474-F845-4C7D-ACB0-317B3D296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797F62B-30F2-44B3-8855-0AECA3513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97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872BB-D738-4B32-963D-D4DF8F67E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7D6F12-DBA2-4583-AA34-295E7B59D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0D1960-EA2D-470D-9781-97E88C3BD6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940637-8F69-4F5B-94EE-1D7558D72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496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FD87BE-2B04-4E15-BCDC-ED6513B97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508B63-8419-4BB0-A463-DE499F73F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D727C-BAA4-4162-910A-1923A880E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281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1093-C8F4-4363-9B85-D69A6108D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2AE8F-CAAF-444A-B6F8-679D5D7E9C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9CEFE-A724-4E9F-B6B5-8B33B340FC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159665-F823-46FA-BF94-CA1949FD3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1CD8F4-0ED7-4917-BD8E-F9394C77B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E603A5-E9EF-459A-BEE0-F30500509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782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F9CA3-45D4-4561-A685-FA2311EDE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6F7C5-A5B0-4EEC-B7FF-BD2A248567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D5BAEB-9BC4-4CC6-8D38-F2B9FD537A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98B401-B962-4508-82DA-A67033FF3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7410E8-8954-4F43-87CD-16B44E17C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0F1994-C4C5-4EC2-A18A-9DB9B5567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170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D2B069-2504-4DDF-8132-0AAEE6EB2E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AD08F9-F4C6-467F-8973-7F8878F287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389427-2288-4241-A706-1D6FC65158B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E1DF0A-6E3E-4FE8-A190-F11CD626D0B7}" type="datetimeFigureOut">
              <a:rPr lang="en-US" smtClean="0"/>
              <a:t>2/10/2018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F8843-8C79-4968-9A5C-C2BBE5BF34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DA7BF-1FA2-4002-B6F1-6027365D86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CF9399-5992-4460-B776-0D753963A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009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io.co.ke/news/apache-spark-big-data-analytics-platform-explained/" TargetMode="External"/><Relationship Id="rId2" Type="http://schemas.openxmlformats.org/officeDocument/2006/relationships/hyperlink" Target="https://www.linkedin.com/pulse/big-data-question-hadoop-spark-bernard-mar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www.zdnet.com/article/the-future-of-the-future-spark-big-data-insights-streaming-and-deep-learning-in-the-cloud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A6D20-2838-4CAF-AE95-3B3887BDEA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611374"/>
            <a:ext cx="9144000" cy="2387600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 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5EB88F8-7CF6-4649-ABE4-78AB31C706D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BUS6305 :  Preparation and Analysis of Big Data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A60DA726-2740-4FF2-88B3-796483AC9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857" y="2677484"/>
            <a:ext cx="5714286" cy="26476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B172F1-A9EC-45AF-B06B-4FB7B8B3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6967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334"/>
            <a:ext cx="10515600" cy="5240666"/>
          </a:xfrm>
        </p:spPr>
        <p:txBody>
          <a:bodyPr/>
          <a:lstStyle/>
          <a:p>
            <a:r>
              <a:rPr lang="en-US" dirty="0"/>
              <a:t>Click on                , Name Cluster,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167F5C-6DDB-43B3-BAF9-01AE74FCE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957" y="2303929"/>
            <a:ext cx="7726532" cy="46168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5544BB-E373-4535-AC37-35CBC2E30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536" y="1642384"/>
            <a:ext cx="1245846" cy="3543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AE44EF8-B2FB-4279-9B04-FE3387A0D2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806" y="1695595"/>
            <a:ext cx="1245846" cy="35432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9C60CC2-726F-45CE-A983-26231E8D798A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10009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7B7913-825D-4620-AAC1-779014199E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018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5167312"/>
          </a:xfrm>
        </p:spPr>
        <p:txBody>
          <a:bodyPr/>
          <a:lstStyle/>
          <a:p>
            <a:r>
              <a:rPr lang="en-US" dirty="0"/>
              <a:t>In process validation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Cluster successfully created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27A08BF-F30E-4448-AE49-5483BB7FB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254623"/>
            <a:ext cx="10452847" cy="17645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E1F067-A36E-451B-A78E-01A0845D7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069" y="4660039"/>
            <a:ext cx="10488707" cy="2000738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1C34E40-5AAB-4C97-B67B-32C95D4FE07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DCEEE83-390C-4027-8998-9FD7AB5CF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6870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334"/>
            <a:ext cx="10515600" cy="5240666"/>
          </a:xfrm>
        </p:spPr>
        <p:txBody>
          <a:bodyPr/>
          <a:lstStyle/>
          <a:p>
            <a:r>
              <a:rPr lang="en-US" dirty="0"/>
              <a:t>Open Workspace, Right click in white space, Import data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CBED08-4F6B-45BA-BFBF-7CA2D4B13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901" y="2058301"/>
            <a:ext cx="6465446" cy="449190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C822F88-6FC6-4C14-AD81-A7AB98B0E12F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11903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0F6CE1-FCD0-47A4-9031-1DB6BDBE0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9396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334"/>
            <a:ext cx="10515600" cy="5240666"/>
          </a:xfrm>
        </p:spPr>
        <p:txBody>
          <a:bodyPr/>
          <a:lstStyle/>
          <a:p>
            <a:r>
              <a:rPr lang="en-US" dirty="0"/>
              <a:t>Browse for file, open and import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49E3B-DED4-4068-9E3E-63028C524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4553" y="2319429"/>
            <a:ext cx="4521335" cy="35165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9D95CD-760A-459E-A04A-376A8CBA1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39424"/>
            <a:ext cx="6199476" cy="438616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846BD7-348D-4150-8CE5-9B2FE815D4C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26C670C-EF1A-4C1D-9B63-B7794D866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569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334"/>
            <a:ext cx="10515600" cy="5240666"/>
          </a:xfrm>
        </p:spPr>
        <p:txBody>
          <a:bodyPr/>
          <a:lstStyle/>
          <a:p>
            <a:r>
              <a:rPr lang="en-US" dirty="0"/>
              <a:t>File now visible on Workspace</a:t>
            </a:r>
          </a:p>
          <a:p>
            <a:r>
              <a:rPr lang="en-US" dirty="0"/>
              <a:t>Click on SF Meetup, </a:t>
            </a:r>
            <a:r>
              <a:rPr lang="en-US" dirty="0" err="1"/>
              <a:t>datasets_mount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17BE1B-E9FC-4E91-BE9F-9E337B8BE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614579"/>
            <a:ext cx="8149434" cy="2301196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B240D9FD-5875-4C92-8E08-D7164DE112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6E2454-431F-467A-998C-F52C5A248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05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976"/>
            <a:ext cx="10515600" cy="5455024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F306CD-E9E2-41BC-846F-99465323B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92941"/>
            <a:ext cx="9802942" cy="486569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712AB58-72BA-4EDF-AD2F-30434EC9EE2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E9C0CC-F951-431C-A527-9DAD6FFF5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382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012"/>
            <a:ext cx="10515600" cy="5082987"/>
          </a:xfrm>
        </p:spPr>
        <p:txBody>
          <a:bodyPr/>
          <a:lstStyle/>
          <a:p>
            <a:r>
              <a:rPr lang="en-US" dirty="0"/>
              <a:t>Click on Detached</a:t>
            </a:r>
          </a:p>
          <a:p>
            <a:r>
              <a:rPr lang="en-US" dirty="0"/>
              <a:t>Attach notebook to your cluster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3FB516-150A-4390-BF3F-AAFF94D80A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6493" y="2863675"/>
            <a:ext cx="4731929" cy="123822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0438D0-32CB-43AA-B98E-F3E04876D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493" y="4345535"/>
            <a:ext cx="6888348" cy="65911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8057D92-7176-495E-BCAC-87B948B4E71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E84B80F-8E14-4F9F-BA11-35CD369D40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768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334"/>
            <a:ext cx="10515600" cy="5240666"/>
          </a:xfrm>
        </p:spPr>
        <p:txBody>
          <a:bodyPr/>
          <a:lstStyle/>
          <a:p>
            <a:r>
              <a:rPr lang="en-US" dirty="0"/>
              <a:t>Select each cell and hit Shift&gt;Enter to execute each code block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1DC81-DCBD-4EA3-B8F9-76AC0AA52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025" y="2218764"/>
            <a:ext cx="8979998" cy="436132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99654F-65D4-43C2-A2FE-EA150FA2DAE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1BAA63-C1F4-4BD6-A7A3-3CD5CE99D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293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8470"/>
            <a:ext cx="10515600" cy="5199529"/>
          </a:xfrm>
        </p:spPr>
        <p:txBody>
          <a:bodyPr/>
          <a:lstStyle/>
          <a:p>
            <a:r>
              <a:rPr lang="en-US" dirty="0"/>
              <a:t>Execute third block and code and see mountpoint information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D94BCF-4BEC-4C1B-A9B3-0E9EAE54A0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229" y="2320323"/>
            <a:ext cx="7631284" cy="343655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5F8982-5446-4308-875E-FDA3BFD580DB}"/>
              </a:ext>
            </a:extLst>
          </p:cNvPr>
          <p:cNvSpPr txBox="1">
            <a:spLocks/>
          </p:cNvSpPr>
          <p:nvPr/>
        </p:nvSpPr>
        <p:spPr>
          <a:xfrm>
            <a:off x="838200" y="365126"/>
            <a:ext cx="10515600" cy="1123016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FCD5E-9130-46BD-98C2-5DCC34C54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1373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0188"/>
            <a:ext cx="10515600" cy="5127812"/>
          </a:xfrm>
        </p:spPr>
        <p:txBody>
          <a:bodyPr/>
          <a:lstStyle/>
          <a:p>
            <a:r>
              <a:rPr lang="en-US" dirty="0"/>
              <a:t>Open Workspace, Evaluate ReadMe and </a:t>
            </a:r>
            <a:r>
              <a:rPr lang="en-US" dirty="0" err="1"/>
              <a:t>RunMe</a:t>
            </a:r>
            <a:r>
              <a:rPr lang="en-US" dirty="0"/>
              <a:t> Notebooks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55A05C-D838-49BC-8BC5-FA975A21F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120" y="2434149"/>
            <a:ext cx="6297809" cy="36803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AAD798-350D-4DD6-9F6B-3F5A9C6BA1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BC6E31-222D-4140-9A10-EAD788EC13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33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800-B770-4096-8B46-EEC18C2E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3452B-B85B-45C6-A060-E1ADB3BB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b="1" dirty="0"/>
              <a:t>Community Edition</a:t>
            </a:r>
          </a:p>
          <a:p>
            <a:r>
              <a:rPr lang="en-US" dirty="0"/>
              <a:t>Free – Setup by </a:t>
            </a:r>
            <a:r>
              <a:rPr lang="en-US" dirty="0" err="1"/>
              <a:t>Databricks</a:t>
            </a:r>
            <a:r>
              <a:rPr lang="en-US" dirty="0"/>
              <a:t> for the purpose of training Spark users</a:t>
            </a:r>
          </a:p>
          <a:p>
            <a:r>
              <a:rPr lang="en-US" dirty="0"/>
              <a:t>6 GB Processing 4 GB Storage</a:t>
            </a:r>
          </a:p>
          <a:p>
            <a:r>
              <a:rPr lang="en-US" dirty="0"/>
              <a:t>Runs on Amazon EC2 instances with Spark nodes already set up for you, clusters shut down automatically in 2 hours</a:t>
            </a:r>
          </a:p>
          <a:p>
            <a:r>
              <a:rPr lang="en-US" dirty="0"/>
              <a:t>Best practice is to consider uploaded data not private</a:t>
            </a:r>
          </a:p>
          <a:p>
            <a:r>
              <a:rPr lang="en-US" dirty="0" err="1"/>
              <a:t>Databricks</a:t>
            </a:r>
            <a:r>
              <a:rPr lang="en-US" dirty="0"/>
              <a:t> Notebooks allow you to code in Python, R, Scala, &amp; SQL</a:t>
            </a:r>
          </a:p>
          <a:p>
            <a:r>
              <a:rPr lang="en-US" dirty="0"/>
              <a:t>Focus of tonight is to show you a high level overview of what the tool is capable of and how you could use it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0307D4-D646-4510-9CCA-9D772A6DCC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BDC501-FEDF-46DD-ADBB-4AB9B816E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A01F78-C45E-45EA-AC3D-5DDCF0B060C7}"/>
              </a:ext>
            </a:extLst>
          </p:cNvPr>
          <p:cNvSpPr txBox="1">
            <a:spLocks/>
          </p:cNvSpPr>
          <p:nvPr/>
        </p:nvSpPr>
        <p:spPr>
          <a:xfrm>
            <a:off x="990600" y="1987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757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1928"/>
            <a:ext cx="10515600" cy="5316071"/>
          </a:xfrm>
        </p:spPr>
        <p:txBody>
          <a:bodyPr/>
          <a:lstStyle/>
          <a:p>
            <a:r>
              <a:rPr lang="en-US" dirty="0"/>
              <a:t>Click on </a:t>
            </a:r>
            <a:r>
              <a:rPr lang="en-US" dirty="0" err="1"/>
              <a:t>RunMe</a:t>
            </a:r>
            <a:r>
              <a:rPr lang="en-US" dirty="0"/>
              <a:t> Notebook and attach to your cluster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AB8E2-79B1-41E3-87D5-8A1D3FAA3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13" y="1966450"/>
            <a:ext cx="10054398" cy="27669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0FAF19-348D-46BF-9EF1-0BC8FDC96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813" y="4946300"/>
            <a:ext cx="4030903" cy="154683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C7AE618-B89C-45D8-BF5D-35F5ACBA26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1768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0E0EC3C-6BF0-4352-9295-DCCA92BD6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7375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7334"/>
            <a:ext cx="10515600" cy="5240666"/>
          </a:xfrm>
        </p:spPr>
        <p:txBody>
          <a:bodyPr/>
          <a:lstStyle/>
          <a:p>
            <a:r>
              <a:rPr lang="en-US" dirty="0" err="1"/>
              <a:t>Doubleclick</a:t>
            </a:r>
            <a:r>
              <a:rPr lang="en-US" dirty="0"/>
              <a:t> on</a:t>
            </a:r>
          </a:p>
          <a:p>
            <a:endParaRPr lang="en-US" dirty="0"/>
          </a:p>
          <a:p>
            <a:r>
              <a:rPr lang="en-US" dirty="0"/>
              <a:t>Notice images are actually a markdown file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2913C-779F-4FEE-91BD-5C634167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073" y="1376082"/>
            <a:ext cx="3371785" cy="10591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791B2F-AAB3-439B-B636-FB79C0C4D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965" y="2990079"/>
            <a:ext cx="10080812" cy="703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2563A6-963C-417F-94E5-7D126A85C4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857" y="3722556"/>
            <a:ext cx="9292412" cy="8077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761449-FA2C-4D80-96CF-07F3758F49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583899"/>
            <a:ext cx="6473066" cy="70483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72F104A-5AC0-49A5-A88A-39229BDD4C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5342374"/>
            <a:ext cx="9105726" cy="6857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C3BEB7-C203-4B14-96C9-CF935601621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9811" y="4449009"/>
            <a:ext cx="4171870" cy="2301415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275993C-FF1F-4756-880D-76CB3AB3C26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14463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257821E-88BE-43C4-B311-A9FB5E86A0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1504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2976"/>
            <a:ext cx="10515600" cy="5455024"/>
          </a:xfrm>
        </p:spPr>
        <p:txBody>
          <a:bodyPr/>
          <a:lstStyle/>
          <a:p>
            <a:r>
              <a:rPr lang="en-US" dirty="0"/>
              <a:t>Click on Keyboard Icon</a:t>
            </a:r>
          </a:p>
          <a:p>
            <a:r>
              <a:rPr lang="en-US" dirty="0"/>
              <a:t>Click on + sign between cells, right python code and execute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Shortcuts to know: Shift&gt;Enter, Ctrl&gt;Enter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F623968-B0C2-4F83-A4AD-4CEA38B51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310" y="2504526"/>
            <a:ext cx="6412107" cy="1257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A29B3E-DA49-461B-AAB9-4700799F67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310" y="4340620"/>
            <a:ext cx="6153032" cy="222880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A1CEF00E-0B72-4D34-88A6-9121E1EFB8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71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657406-F8D4-4360-AD8B-C4B16D2B7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365126"/>
            <a:ext cx="1280160" cy="10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90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03381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68506"/>
            <a:ext cx="10515600" cy="5589494"/>
          </a:xfrm>
        </p:spPr>
        <p:txBody>
          <a:bodyPr>
            <a:normAutofit/>
          </a:bodyPr>
          <a:lstStyle/>
          <a:p>
            <a:r>
              <a:rPr lang="en-US" sz="3000" b="1" dirty="0"/>
              <a:t>Assignment 6:– Articles related to Spark </a:t>
            </a:r>
          </a:p>
          <a:p>
            <a:pPr lvl="1"/>
            <a:r>
              <a:rPr lang="en-US" sz="2000" dirty="0"/>
              <a:t>Each write up below needs to be between ½ to 1 page in length in a Word document with 1 inch margins and 11 point font.</a:t>
            </a:r>
          </a:p>
          <a:p>
            <a:pPr lvl="1"/>
            <a:endParaRPr lang="en-US" sz="2000" dirty="0"/>
          </a:p>
          <a:p>
            <a:pPr lvl="1"/>
            <a:r>
              <a:rPr lang="en-US" b="1" dirty="0"/>
              <a:t>The Big 'Big Data' Question: Hadoop or Spark?</a:t>
            </a:r>
          </a:p>
          <a:p>
            <a:pPr lvl="2"/>
            <a:r>
              <a:rPr lang="en-US" sz="1600" dirty="0"/>
              <a:t>Read the following article and submit a written overview of what was learned from the reading</a:t>
            </a:r>
          </a:p>
          <a:p>
            <a:pPr lvl="2"/>
            <a:r>
              <a:rPr lang="en-US" sz="1600" dirty="0">
                <a:hlinkClick r:id="rId2"/>
              </a:rPr>
              <a:t>https://www.linkedin.com/pulse/big-data-question-hadoop-spark-bernard-marr</a:t>
            </a:r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b="1" dirty="0"/>
              <a:t>What is Apache Spark? The big data analytics platform explained</a:t>
            </a:r>
          </a:p>
          <a:p>
            <a:pPr lvl="2"/>
            <a:r>
              <a:rPr lang="en-US" sz="1600" dirty="0"/>
              <a:t>Read the following article and submit a written overview of what was learned from the reading</a:t>
            </a:r>
          </a:p>
          <a:p>
            <a:pPr lvl="2"/>
            <a:r>
              <a:rPr lang="en-US" sz="1600" dirty="0">
                <a:hlinkClick r:id="rId3"/>
              </a:rPr>
              <a:t>https://www.cio.co.ke/news/apache-spark-big-data-analytics-platform-explained/</a:t>
            </a:r>
            <a:endParaRPr lang="en-US" sz="1600" dirty="0"/>
          </a:p>
          <a:p>
            <a:pPr lvl="2"/>
            <a:endParaRPr lang="en-US" sz="1600" dirty="0"/>
          </a:p>
          <a:p>
            <a:pPr lvl="1"/>
            <a:r>
              <a:rPr lang="en-US" b="1" dirty="0"/>
              <a:t>The future of the future: Spark, big data insights, streaming and deep learning in the cloud</a:t>
            </a:r>
          </a:p>
          <a:p>
            <a:pPr lvl="2"/>
            <a:r>
              <a:rPr lang="en-US" sz="1600" dirty="0"/>
              <a:t>Read the following article and submit a written overview of what was learned from the reading</a:t>
            </a:r>
          </a:p>
          <a:p>
            <a:pPr lvl="2"/>
            <a:r>
              <a:rPr lang="en-US" sz="1600" dirty="0">
                <a:hlinkClick r:id="rId4"/>
              </a:rPr>
              <a:t>http://www.zdnet.com/article/the-future-of-the-future-spark-big-data-insights-streaming-and-deep-learning-in-the-cloud/</a:t>
            </a:r>
            <a:endParaRPr lang="en-US" sz="1600" dirty="0"/>
          </a:p>
          <a:p>
            <a:pPr marL="914400" lvl="2" indent="0">
              <a:buNone/>
            </a:pPr>
            <a:endParaRPr lang="en-US" sz="2000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1CEF00E-0B72-4D34-88A6-9121E1EFB8B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8715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7657406-F8D4-4360-AD8B-C4B16D2B7D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120" y="365126"/>
            <a:ext cx="1280160" cy="1026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262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800-B770-4096-8B46-EEC18C2E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3452B-B85B-45C6-A060-E1ADB3BB6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18456"/>
          </a:xfrm>
        </p:spPr>
        <p:txBody>
          <a:bodyPr>
            <a:normAutofit/>
          </a:bodyPr>
          <a:lstStyle/>
          <a:p>
            <a:r>
              <a:rPr lang="en-US" sz="3200" b="1" dirty="0"/>
              <a:t>Spark</a:t>
            </a:r>
          </a:p>
          <a:p>
            <a:r>
              <a:rPr lang="en-US" dirty="0"/>
              <a:t>Processing done in memory</a:t>
            </a:r>
          </a:p>
          <a:p>
            <a:pPr lvl="1"/>
            <a:r>
              <a:rPr lang="en-US" dirty="0"/>
              <a:t>100x faster than MapReduce (when all data can fit in memory)</a:t>
            </a:r>
          </a:p>
          <a:p>
            <a:pPr lvl="1"/>
            <a:r>
              <a:rPr lang="en-US" dirty="0"/>
              <a:t>10x faster than MapReduce (when not all data can fit in memory)</a:t>
            </a:r>
          </a:p>
          <a:p>
            <a:r>
              <a:rPr lang="en-US" dirty="0"/>
              <a:t>Transformations and Actions – Only two operations done by Spark</a:t>
            </a:r>
          </a:p>
          <a:p>
            <a:pPr lvl="1"/>
            <a:r>
              <a:rPr lang="en-US" dirty="0"/>
              <a:t>Transformations are operations that will only get executed once you have called a action. (Considered Lazy due to not using computational power)</a:t>
            </a:r>
          </a:p>
          <a:p>
            <a:pPr lvl="1"/>
            <a:r>
              <a:rPr lang="en-US" dirty="0"/>
              <a:t>Actions are commands that are computed by Spark right at the time of their execution.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Let’s get into </a:t>
            </a:r>
            <a:r>
              <a:rPr lang="en-US" dirty="0" err="1"/>
              <a:t>Databricks</a:t>
            </a:r>
            <a:endParaRPr lang="en-US" dirty="0"/>
          </a:p>
          <a:p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70307D4-D646-4510-9CCA-9D772A6DCC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BDC501-FEDF-46DD-ADBB-4AB9B816E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A01F78-C45E-45EA-AC3D-5DDCF0B060C7}"/>
              </a:ext>
            </a:extLst>
          </p:cNvPr>
          <p:cNvSpPr txBox="1">
            <a:spLocks/>
          </p:cNvSpPr>
          <p:nvPr/>
        </p:nvSpPr>
        <p:spPr>
          <a:xfrm>
            <a:off x="990600" y="19874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683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8EADBCA-9C7F-450B-989F-7074982A2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13" y="1770530"/>
            <a:ext cx="9341223" cy="398032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02E0492B-EFCB-4EDC-B9B6-4CF3AADDEAE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0DA747-40AD-4AFF-A90B-224D90DF4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5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4C11F-FA42-45C0-A476-F18640D6B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E907E6-CD54-4AD2-AA9F-61C1AD8F1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No credit card required</a:t>
            </a:r>
          </a:p>
          <a:p>
            <a:r>
              <a:rPr lang="en-US" dirty="0"/>
              <a:t>No setup required on laptop</a:t>
            </a:r>
          </a:p>
          <a:p>
            <a:r>
              <a:rPr lang="en-US" dirty="0"/>
              <a:t>Apache Spark cluster running on A</a:t>
            </a:r>
          </a:p>
          <a:p>
            <a:r>
              <a:rPr lang="en-US" dirty="0"/>
              <a:t>Remember two lab links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2D57E-C3B0-47C0-A623-E95399EDB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5435" y="3252152"/>
            <a:ext cx="6805823" cy="345793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AB9CEAB-3216-4683-A147-0CD1FF089F4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BB8CF-ADED-4657-9566-101D6B0EA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90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2D2F9-42EE-4CC4-85E3-B5D16EA37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6FA47-0702-4005-8736-0A17E1DD9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594358-2959-4898-812C-E24538BD3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11" y="1690688"/>
            <a:ext cx="11856493" cy="482604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DF0D46F-ADCD-4CC1-9C80-C538357F0D7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18DFE53-62DA-4A27-941B-4C6BC2106E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583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800-B770-4096-8B46-EEC18C2E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3452B-B85B-45C6-A060-E1ADB3BB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on link and data munge report columns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935AE-CCC3-4538-BA04-168FBC338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654" y="2237943"/>
            <a:ext cx="9982009" cy="1664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F5FF0C-19BA-48B9-AE35-D67A498AD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59" y="4001294"/>
            <a:ext cx="10020204" cy="261374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1CBF9A9-CDB4-4BCE-8DD1-EC70C9317D9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BC208E-5375-4AD1-A190-372F9A71ED4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D7B6D9-11F0-4028-8378-8B2A93044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0210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AE800-B770-4096-8B46-EEC18C2E1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D3452B-B85B-45C6-A060-E1ADB3BB69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Download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29A98B-2CE7-4E5F-B891-321D44679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2355937"/>
            <a:ext cx="7377953" cy="180816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D70307D4-D646-4510-9CCA-9D772A6DCC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BDC501-FEDF-46DD-ADBB-4AB9B816E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4A01F78-C45E-45EA-AC3D-5DDCF0B060C7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613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8C3B1-F99F-41B7-AD58-05A958107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705AC-F792-49CC-8952-CD1924592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and launch an Apache Spark 2.0 cluster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4DB06B-7A0D-4576-9CE4-1233CBEED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31" y="2238657"/>
            <a:ext cx="9004572" cy="4352921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1316250-21DC-4046-98FB-369F7E4854E0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i="1" dirty="0">
                <a:solidFill>
                  <a:srgbClr val="0000FF"/>
                </a:solidFill>
              </a:rPr>
              <a:t>Scala and Spark for Big Data</a:t>
            </a:r>
            <a:br>
              <a:rPr lang="en-US" b="1" i="1" dirty="0">
                <a:solidFill>
                  <a:srgbClr val="0000FF"/>
                </a:solidFill>
              </a:rPr>
            </a:b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8E5274-36DF-47E4-8B8B-DADEF4B6A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" y="365125"/>
            <a:ext cx="1280160" cy="125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648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3225</TotalTime>
  <Words>660</Words>
  <Application>Microsoft Office PowerPoint</Application>
  <PresentationFormat>Widescreen</PresentationFormat>
  <Paragraphs>157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     </vt:lpstr>
      <vt:lpstr> </vt:lpstr>
      <vt:lpstr> </vt:lpstr>
      <vt:lpstr>PowerPoint Presentation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Pickles12</dc:creator>
  <cp:lastModifiedBy>Verne Claussen</cp:lastModifiedBy>
  <cp:revision>31</cp:revision>
  <dcterms:created xsi:type="dcterms:W3CDTF">2017-07-12T19:42:20Z</dcterms:created>
  <dcterms:modified xsi:type="dcterms:W3CDTF">2018-02-10T21:14:34Z</dcterms:modified>
</cp:coreProperties>
</file>